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2" r:id="rId2"/>
    <p:sldMasterId id="2147483840" r:id="rId3"/>
    <p:sldMasterId id="2147483852" r:id="rId4"/>
    <p:sldMasterId id="2147483864" r:id="rId5"/>
    <p:sldMasterId id="2147483946" r:id="rId6"/>
    <p:sldMasterId id="2147483958" r:id="rId7"/>
    <p:sldMasterId id="2147483970" r:id="rId8"/>
    <p:sldMasterId id="2147483982" r:id="rId9"/>
    <p:sldMasterId id="2147484120" r:id="rId10"/>
  </p:sldMasterIdLst>
  <p:sldIdLst>
    <p:sldId id="256" r:id="rId11"/>
    <p:sldId id="274" r:id="rId12"/>
    <p:sldId id="310" r:id="rId13"/>
    <p:sldId id="302" r:id="rId14"/>
    <p:sldId id="303" r:id="rId15"/>
    <p:sldId id="304" r:id="rId16"/>
    <p:sldId id="301" r:id="rId17"/>
    <p:sldId id="277" r:id="rId18"/>
    <p:sldId id="305" r:id="rId19"/>
    <p:sldId id="278" r:id="rId20"/>
    <p:sldId id="279" r:id="rId21"/>
    <p:sldId id="366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82" r:id="rId39"/>
    <p:sldId id="298" r:id="rId40"/>
    <p:sldId id="297" r:id="rId41"/>
    <p:sldId id="307" r:id="rId42"/>
    <p:sldId id="306" r:id="rId43"/>
    <p:sldId id="308" r:id="rId44"/>
    <p:sldId id="309" r:id="rId45"/>
    <p:sldId id="311" r:id="rId46"/>
    <p:sldId id="317" r:id="rId47"/>
    <p:sldId id="312" r:id="rId48"/>
    <p:sldId id="313" r:id="rId49"/>
    <p:sldId id="314" r:id="rId50"/>
    <p:sldId id="315" r:id="rId51"/>
    <p:sldId id="316" r:id="rId52"/>
    <p:sldId id="320" r:id="rId53"/>
    <p:sldId id="322" r:id="rId54"/>
    <p:sldId id="318" r:id="rId55"/>
    <p:sldId id="323" r:id="rId56"/>
    <p:sldId id="319" r:id="rId57"/>
    <p:sldId id="321" r:id="rId58"/>
    <p:sldId id="324" r:id="rId59"/>
    <p:sldId id="325" r:id="rId60"/>
    <p:sldId id="329" r:id="rId61"/>
    <p:sldId id="326" r:id="rId62"/>
    <p:sldId id="330" r:id="rId63"/>
    <p:sldId id="365" r:id="rId64"/>
    <p:sldId id="331" r:id="rId65"/>
    <p:sldId id="327" r:id="rId66"/>
    <p:sldId id="332" r:id="rId67"/>
    <p:sldId id="333" r:id="rId68"/>
    <p:sldId id="336" r:id="rId69"/>
    <p:sldId id="334" r:id="rId70"/>
    <p:sldId id="339" r:id="rId71"/>
    <p:sldId id="335" r:id="rId72"/>
    <p:sldId id="337" r:id="rId73"/>
    <p:sldId id="338" r:id="rId74"/>
    <p:sldId id="340" r:id="rId75"/>
    <p:sldId id="341" r:id="rId76"/>
    <p:sldId id="358" r:id="rId77"/>
    <p:sldId id="359" r:id="rId78"/>
    <p:sldId id="360" r:id="rId79"/>
    <p:sldId id="361" r:id="rId80"/>
    <p:sldId id="362" r:id="rId81"/>
    <p:sldId id="342" r:id="rId82"/>
    <p:sldId id="343" r:id="rId83"/>
    <p:sldId id="346" r:id="rId84"/>
    <p:sldId id="344" r:id="rId85"/>
    <p:sldId id="345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7" r:id="rId96"/>
    <p:sldId id="356" r:id="rId97"/>
    <p:sldId id="363" r:id="rId98"/>
    <p:sldId id="364" r:id="rId9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C16A1-EA7E-4BD8-BC95-645D1220EE7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4FF9-C7B4-4B9A-9358-159CE7668C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8FBE1-B0B9-4D6C-837C-9A5C5C2FBADB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61258-3F9F-4301-B4C3-0D6D201B9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C16A1-EA7E-4BD8-BC95-645D1220EE72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4FF9-C7B4-4B9A-9358-159CE7668C4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8E80-1617-458B-8708-D0B4CCF930F8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5BB96-4F2F-4E9D-8E57-64639355E9C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79996-D513-4AF4-BC25-9949D2681D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FBB9-B3BF-4AC2-94C4-860E3549B2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0CC9-AD1C-4E5D-BAD2-3A483C99DA3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DD25E-4988-443A-BB35-057EBCDE5CF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BA0F-2B57-4CD3-B44F-9EBE678E321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D377-87B7-47F8-9B3E-066975F4349D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DD70-0305-49AB-93B8-DB2A13C7355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1D4A-F85B-4AED-B26E-3BFAD241023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6865-60F5-49E6-B381-1F6E16FFD0BE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95D9-2DC7-49FE-A95D-5F95851229A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9855-785F-449A-8E77-B85492365CAE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9076-F7F5-48EB-93F0-DE1EA2F08D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2915E-348E-485B-804E-8DC2D3DACA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1BF0-4ADB-4138-BAC9-5B8BBBF5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8FBE1-B0B9-4D6C-837C-9A5C5C2FBAD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61258-3F9F-4301-B4C3-0D6D201B92E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F4AD1-4452-493B-8F28-C76DD1EA4499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2920-3F13-4385-B7A1-8F0761B715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F4AD1-4452-493B-8F28-C76DD1EA44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2920-3F13-4385-B7A1-8F0761B715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2AF9-ABBE-4672-925A-F9326C8AA6D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1DC6-DEA7-4565-B21F-23E2FF0770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5BCF-8A30-4F63-A18E-219974EF03E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39028-ECD7-4DB3-888A-FEFFB25EDF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02CBE-8081-4314-954D-83AE90A0788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A406-6EA9-4910-AEB6-E522DF6647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9135-8320-4981-9FF5-F59BF4BEEAFF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F2F28-9CA6-4035-A398-5519C28849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A8A92-3873-4CD5-A1C9-7DEA8DB5C4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1A8C-F371-4D07-B255-D733AB9E50C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DF1EE-2A83-4374-89A2-17EFAAD6657C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7118-F6DB-4904-8375-7810CF6A23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A8F5-AA68-4583-8578-BD261E377CA6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04890-440C-4DFF-AFBB-CE63BA375D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5725-7AF7-4EA0-8F41-1D648F71497C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55FD-4C02-491F-BC41-BAA942C43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8E80-1617-458B-8708-D0B4CCF930F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5BB96-4F2F-4E9D-8E57-64639355E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1696D-9DF0-412F-8E85-F2AB764B602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A432-6C51-4B97-807B-AC7BB99502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AD9B7-B661-430D-81EB-0E960773A934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F4680-262C-4DBF-8E57-86703380A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4E173-0516-4581-81D7-0B7CBBAE654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BB6D-E040-4768-AAB6-F09BA43626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924F0-C5B2-42B4-9121-A37D20A471D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4FD4-0A1F-4427-924B-C8B1242994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F6E5-0CFC-4F72-9B79-8F6EB5D622E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DDAF8-8D8D-4580-980D-00BE8E125F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B07D0-F300-4A8E-9BD2-4FCD4E2B68C5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2FB9D-3CD8-41E6-AF6B-9BAD6D319B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14C31-9017-469B-AEF3-893E8FBB5B74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7947-4A6B-4685-95C9-6F0711ABF3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02F81-AAE9-475B-A77E-FD526F21DC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598E-4F52-4337-AA53-D2985B6319B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ED48E-D897-4B23-8272-2476313AAC16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FE795-20B8-4259-BA5C-CE97CB74F2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871AA-3EC5-45C6-B901-228C193EB030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DC767-7E30-4B79-9B78-47A1C346A2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79996-D513-4AF4-BC25-9949D2681DD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FBB9-B3BF-4AC2-94C4-860E3549B2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6C13-897C-4846-9147-166E30B7A6A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A926E-E111-404C-990E-8D994E9503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811C-07E6-4306-8B8A-17F121AB518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5582F-B509-40E8-8B93-AA146655F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AA7C6-D724-492D-B497-9837D0455C16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4D841-65FA-4C62-AB00-A6F5C4603A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2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860C-C496-40F6-8E0B-79EA84E94CB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0529F-9C09-4CBB-B19D-3C044B8C67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E441F-6312-4206-9722-08CE2D0F4060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97A7C-F582-40B4-A608-746C3C3744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6D3FE-7933-4FBC-96AD-FD9ADAD790F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296C5-72EC-4518-BDFB-EF8BEA4FC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1987-7134-4038-AEDD-D1030C0FC7B5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0624D-6B1E-477F-B2A5-6D55175358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5CF9-0CE4-4FDE-A3BF-247B6DD56F8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0658-6123-4DEA-BAA1-50D70663B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57E46-5D12-4E59-B5AC-BEE74EFE8E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DBE89-08E4-49F2-AABF-7735E062A42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34445-71D2-441F-9AA9-A3B15AFDA06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CA217-A3A6-444A-B12B-875394D41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0CC9-AD1C-4E5D-BAD2-3A483C99DA39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DD25E-4988-443A-BB35-057EBCDE5C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B670-73D8-446D-9D5D-1FB4125707E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C757-D838-4C65-8072-F4A433F9C1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B2126-CCF5-4B43-8778-380E9F0322CF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2658B-A513-4AFA-ACA4-2BB871DB00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5240-5CCD-43CC-8E37-70B043FD4D09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7CA22-A2CF-4D96-BC7A-1559E9C29A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B073-7B71-49A1-AAD4-33930B95B9C6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A32C-6EE7-495B-A204-A501AB30CF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D3AA4-7D4A-4735-B6C4-45F7EF1CFA4B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CB58-B1F5-4EB1-AE74-E057AE40D7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59AE6-ED4E-4F55-A47E-718F8F72C025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4968-6DD3-4759-A22C-3D9CA8F91C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1515-97D0-4368-8BA7-96362A2BD3D5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1C58C-5B72-4BBF-AD6E-8A3444578B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52974-B9C8-470F-913B-0DE05E8E9FA5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2DD2B-BF41-4C83-8CBC-CA5F9A9D97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7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1E89C-8ECB-4A0A-B251-C3AC8E4A5095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05502-A6B0-4291-BEAD-B1E4C86EFD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F717B-F607-4455-8DEE-37CA60722C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B34B-D071-4700-8147-72CC87D95AC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BA0F-2B57-4CD3-B44F-9EBE678E32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D377-87B7-47F8-9B3E-066975F4349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2173-E30A-46D3-B8FF-1E7843C2F60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4DF3-ED8A-4BB2-8A17-E7246B209A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0398-CF42-486A-B991-B7710CB8D820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20314-721B-4739-81C2-5E5B4B573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10540-C564-4278-A965-C51D17F0A17A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F928-8729-45BA-A8EF-C0EC788125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ED45-EE66-4F46-A50B-426B7DB661EF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3D9C-40DA-4D33-B93B-A3548F0531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61CD-C0D4-4339-B812-6821CD62852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86FBD-5BA8-46CC-8F13-88CA58C553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0B91-C27D-4FC4-9DE6-EA4B1F761B05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CD411-E7E6-462E-982B-5636221810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A25E2-3884-4CB9-BBF6-4BF5F1D3ED9F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CAA-D134-4F93-AD1C-EF31A40D8D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BC0-A7E7-4F42-81F0-BAD30F7B91B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93A34-E433-476F-B3B9-19C43043C1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93AEC-0A6C-4CDC-A13E-7543E71C605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A5CB0-4B40-4075-A240-B1067FF36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3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34555-A2AC-43AB-83DA-E296FD6CB46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9C04-77E7-4D5E-BEA6-0F7AFDE89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DD70-0305-49AB-93B8-DB2A13C7355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1D4A-F85B-4AED-B26E-3BFAD24102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F87CA-4D54-4ED6-AEE3-D16EEBAFAA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5BB1-3011-48FB-8FB1-6E185D5F63EC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BA62C-A34F-4376-8E9B-A9DAE3F0BEBA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8506E-5F82-464C-8878-1D0C6E0503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E5DCE-49C5-4385-90A6-E44AEC508CCB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9E156-2E8D-40AD-BEF6-DCF605353B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5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839B0-78E5-45FC-ABB9-671DBFF738D4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A89CA-36A7-436E-850B-9061E01195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6DA6-D627-4927-BC87-EBA0D2D40E6A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54E1B-BC4D-479F-B411-FFA35CFAA6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7A7C7-6270-4AD5-9A27-204DFF0E57E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065E-BE89-4ADB-9989-4C831E869D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B009-DA31-49C6-83B6-2186C2C46B4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5173A-C43C-497B-9FC4-70B34C9C2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CA77-1F13-495E-BDAF-EC4E261A4B0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3D451-2949-4A82-BB56-2ED59E699C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82D7C-EF51-47F4-AD20-9D1B616C0609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7343-758E-4A0E-8097-034D127066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28CBF-F7CB-45C9-B569-2678F3011159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98BE4-3A47-4019-8E91-67E9E49540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6865-60F5-49E6-B381-1F6E16FFD0B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95D9-2DC7-49FE-A95D-5F9585122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2373-ECF8-4DA0-84C2-5494FDD3613F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CF50-A03F-4B9C-918B-92D9A16EFD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0BCC3-F51E-4F03-85AE-C05173190B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4276-239B-4C01-BF9A-0F734B7D618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1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4C2E3-865D-48EF-AA11-DC35890D884C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4541-0936-4DCD-9D3C-2C7FD5AA1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4341E-3050-43E2-B22D-479E95F3A61C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2B45C-774D-4EFA-9E01-36AEE4E2A2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F44B-F71B-40E2-8684-08AA6AC954B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86E94-0E3D-4847-8D85-E6056877C9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5C3FF-A5DB-4E77-9040-11FB97F298E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82567-5F17-48E0-8393-739D7E4600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782FF-3E01-4022-A33B-8D362D082350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867AE-4E13-4F30-A31C-FAF3968918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093D-F6E5-4AE9-9498-CA668DD426E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D6CE-715B-4470-9FC5-2B185AB90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893B-5E88-42A6-AB71-A5165BBB692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0EC2-2CB8-4753-AB7E-B7AAB5437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EFFE1-7684-4628-9E04-3A2DBFDC52B4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90810-2567-462B-9CD2-636B1E9803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9855-785F-449A-8E77-B85492365CA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9076-F7F5-48EB-93F0-DE1EA2F08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9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E4B74-2E77-4232-9B1A-D6D2A64D40D0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5160A-A398-42E6-9ED7-78391B5C52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6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4EFE-151B-4DB7-A10C-2722D1311A91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22CCD-23EC-4E05-A9DC-54C3EA817D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5872-854B-451E-AE47-DF9D7739CB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01EBC-630D-43EB-9021-408D0F6190E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3D4B3-8E5E-4B2C-837F-7AF6A77D222C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68A7-09AF-4E57-B47C-9909120E9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C100-3524-4A5F-9427-966B6754D007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F943E-E8A8-490F-971F-BA1024ED5B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15B0-8238-4488-9D8A-BE3BF9B89E9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365A6-792D-459B-AF92-4C50A24FE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2C93-A1AE-4817-948D-88B1819FB914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4EDF7-A1A3-4D35-8B11-13E69FE8B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F4F1-197C-48EC-83FC-B47863DB0599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C1E9-2C2F-4337-B575-24BBEFE52F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85B69-88FE-4D14-A6FF-40F6A145B23F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E0AB1-B413-4DFD-A4D2-D76E54FCB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A5B64-03AC-4F80-B6B9-61BEAE448F71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C7F9-79BF-4C7B-806F-94ADE33E7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2915E-348E-485B-804E-8DC2D3DACAD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1BF0-4ADB-4138-BAC9-5B8BBBF571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34B3E-AA1A-4CC9-B6F6-4559DB31728B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4A998-20B3-498A-99F1-EE51AFFD0C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B3249-EDB1-4EF0-A66E-ED8C3B64A3DF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1B149-FDF3-4D29-A3E8-C5EFE6B664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AA473-FABE-4BC8-B243-2C404168A8B4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29A1-86AE-41D9-B1F3-A2A5C96596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FFD3-6299-45A9-9CD8-76BDC77ED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11EE-7FEF-47FB-97E2-CA683D216D6A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AC0E-402A-4AED-913E-14AE96D64337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702EF-CC23-41FB-AE40-F21951C62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7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5199-97DA-4855-8C90-1565E84D6D9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C18C7-30E6-4512-A765-1FBBECE992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D153F-8BEA-4882-8A51-2C6F2855CC23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B8C91-A954-43F8-A461-8AFB22B06D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0987A-95E9-4D57-8C0D-162B9C453481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53F27-2A32-42EE-A677-71D0DB525D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EAB95-67DF-4C71-841E-6E2F651FC7F4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316B9-4F07-4A7C-81A1-ADCC65A775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02075-E7A0-4CF5-B545-49A3D7B388EE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64764-6347-4A81-B50C-9950E3D813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D62BE88-E0A0-4234-A8BA-2FEE328501C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B06824C-7B5C-4F04-A294-7AF6AADC41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21" r:id="rId2"/>
    <p:sldLayoutId id="2147484094" r:id="rId3"/>
    <p:sldLayoutId id="2147484022" r:id="rId4"/>
    <p:sldLayoutId id="2147484095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D62BE88-E0A0-4234-A8BA-2FEE328501C8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1/7/2025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B06824C-7B5C-4F04-A294-7AF6AADC41B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670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F3B4D26A-1A85-4F35-852A-A3AF8FFE0D72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89D2B501-A341-48C6-A110-190D0F9683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6" r:id="rId1"/>
    <p:sldLayoutId id="2147484029" r:id="rId2"/>
    <p:sldLayoutId id="2147484097" r:id="rId3"/>
    <p:sldLayoutId id="2147484030" r:id="rId4"/>
    <p:sldLayoutId id="2147484098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48D6B5B3-742A-4ABE-B982-A712E2ABFDD1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BAA60741-1FC4-4A85-83F7-86F617D388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037" r:id="rId2"/>
    <p:sldLayoutId id="2147484100" r:id="rId3"/>
    <p:sldLayoutId id="2147484038" r:id="rId4"/>
    <p:sldLayoutId id="2147484101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6CE83C35-E53E-44B6-975F-42746A38EC0B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5E585B88-9724-4757-8926-A2650DE0D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2" r:id="rId1"/>
    <p:sldLayoutId id="2147484045" r:id="rId2"/>
    <p:sldLayoutId id="2147484103" r:id="rId3"/>
    <p:sldLayoutId id="2147484046" r:id="rId4"/>
    <p:sldLayoutId id="2147484104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9F47797E-0B4B-45D2-A2CF-82FC03CD36CC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6D0021D2-1462-4DDA-9641-8DC8646ED3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5" r:id="rId1"/>
    <p:sldLayoutId id="2147484053" r:id="rId2"/>
    <p:sldLayoutId id="2147484106" r:id="rId3"/>
    <p:sldLayoutId id="2147484054" r:id="rId4"/>
    <p:sldLayoutId id="2147484107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0B40A6FF-2425-4025-B039-57DEA166DAD8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8E16940A-A16A-4DB0-913D-874D23EE3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8" r:id="rId1"/>
    <p:sldLayoutId id="2147484061" r:id="rId2"/>
    <p:sldLayoutId id="2147484109" r:id="rId3"/>
    <p:sldLayoutId id="2147484062" r:id="rId4"/>
    <p:sldLayoutId id="2147484110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219FA02B-4727-45BD-9958-6517E43C9850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43A80E35-D969-4281-AAA2-42BC018E88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  <p:sldLayoutId id="2147484069" r:id="rId2"/>
    <p:sldLayoutId id="2147484112" r:id="rId3"/>
    <p:sldLayoutId id="2147484070" r:id="rId4"/>
    <p:sldLayoutId id="2147484113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E70D8B8A-78F0-4B24-916F-8950ABA75D8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5CA53B42-CF84-4D54-9E79-6355A3620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4" r:id="rId1"/>
    <p:sldLayoutId id="2147484077" r:id="rId2"/>
    <p:sldLayoutId id="2147484115" r:id="rId3"/>
    <p:sldLayoutId id="2147484078" r:id="rId4"/>
    <p:sldLayoutId id="2147484116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63B0D8D9-13B8-4883-9408-8974643BFFCD}" type="datetimeFigureOut">
              <a:rPr lang="en-US"/>
              <a:pPr>
                <a:defRPr/>
              </a:pPr>
              <a:t>1/7/2025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F6CE9472-B212-4676-B75A-314241722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085" r:id="rId2"/>
    <p:sldLayoutId id="2147484118" r:id="rId3"/>
    <p:sldLayoutId id="2147484086" r:id="rId4"/>
    <p:sldLayoutId id="2147484119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a-mineralogy.org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m.ox.ac.uk/thezone/minerals/define/cake.ht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0505/es0505page01.cfm?chapter_no=visualiza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oum.ox.ac.uk/thezone/minerals/usage/index.htm" TargetMode="External"/><Relationship Id="rId4" Type="http://schemas.openxmlformats.org/officeDocument/2006/relationships/hyperlink" Target="http://www.mineralogy4kids.org/minerals-your-house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F0IA21bgmM&amp;list=PLF4N7Mf2agICOvyfg0wkQfi-ayUx0MWo2&amp;index=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8a7p1NFn64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investigations/es0603/es0603page05.cfm?chapter_no=investiga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rN7jygu4cQ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0607/es0607page01.cfm?chapter_no=visualiza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school.com/atschool/phsciexp/active_art/rock_cycle/index.html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sciencebox.org/crayonrock" TargetMode="External"/><Relationship Id="rId1" Type="http://schemas.openxmlformats.org/officeDocument/2006/relationships/slideLayout" Target="../slideLayouts/slideLayout6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studyjams.scholastic.com/studyjams/jams/science/rocks-minerals-landforms/rock-cycle.ht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53lMdHzvGCQ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9300"/>
            <a:ext cx="8229600" cy="3505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5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 Question:</a:t>
            </a:r>
            <a:br>
              <a:rPr sz="5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composition of rocks and how are they formed?</a:t>
            </a:r>
          </a:p>
        </p:txBody>
      </p:sp>
      <p:sp>
        <p:nvSpPr>
          <p:cNvPr id="37891" name="Subtitle 2"/>
          <p:cNvSpPr>
            <a:spLocks noGrp="1"/>
          </p:cNvSpPr>
          <p:nvPr>
            <p:ph type="subTitle" idx="4294967295"/>
          </p:nvPr>
        </p:nvSpPr>
        <p:spPr>
          <a:xfrm>
            <a:off x="381000" y="3886200"/>
            <a:ext cx="8382000" cy="25908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b="1"/>
              <a:t>Standards: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/>
              <a:t>S6E5b. Investigate the contribution of minerals to </a:t>
            </a:r>
            <a:br>
              <a:rPr lang="en-US" b="1"/>
            </a:br>
            <a:r>
              <a:rPr lang="en-US" b="1"/>
              <a:t>          rock composition.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/>
              <a:t>S6E5c. Classify rocks by their process of formation.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/>
              <a:t>S6E5d. Describe processes that change rocks and the </a:t>
            </a:r>
            <a:br>
              <a:rPr lang="en-US" b="1"/>
            </a:br>
            <a:r>
              <a:rPr lang="en-US" b="1"/>
              <a:t>           surface of the earth.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8114" y="304800"/>
            <a:ext cx="8305800" cy="2514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Mineral: </a:t>
            </a:r>
            <a:br>
              <a:rPr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Inorganic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66562" y="3124200"/>
            <a:ext cx="8305800" cy="23622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6600" b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consist of living matter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3048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Mineral: </a:t>
            </a:r>
            <a:br>
              <a:rPr sz="5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with definite chemical composition and orderly arrangement of atoms</a:t>
            </a:r>
          </a:p>
        </p:txBody>
      </p:sp>
      <p:pic>
        <p:nvPicPr>
          <p:cNvPr id="11267" name="Picture 2" descr="https://www.uwgb.edu/dutchs/Graphics-Geol/ROCKMIN/ATOM-STRUCT/NaC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657600"/>
            <a:ext cx="5194300" cy="2752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305800" cy="2514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Minerals with Legos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8889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4038600"/>
            <a:ext cx="8305800" cy="22098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partner, look at the images on the next few slides. Determine which are minerals and which are not minerals. Be able to justify your answer.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305800" cy="2805332"/>
          </a:xfrm>
        </p:spPr>
        <p:txBody>
          <a:bodyPr/>
          <a:lstStyle/>
          <a:p>
            <a:pPr>
              <a:defRPr/>
            </a:pPr>
            <a:r>
              <a:rPr sz="8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or Not? Activity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1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114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non-living material?</a:t>
            </a:r>
          </a:p>
          <a:p>
            <a:pPr lvl="1"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a solid?</a:t>
            </a:r>
          </a:p>
          <a:p>
            <a:pPr lvl="1"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formed in nature?</a:t>
            </a:r>
          </a:p>
          <a:p>
            <a:pPr lvl="1"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its atoms arranged in a pattern that is repeated over and over?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8275"/>
            <a:ext cx="8229600" cy="1981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to ask yourself when determining if an item is a mineral or not: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Liz\Local Settings\Temporary Internet Files\Content.IE5\C76INUI6\MPj0403594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12788"/>
            <a:ext cx="6934200" cy="4621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25146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Wood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old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3400"/>
            <a:ext cx="37338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609600" y="2438400"/>
            <a:ext cx="304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Gold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Liz\Local Settings\Temporary Internet Files\Content.IE5\C76INUI6\MPj0438617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439025" cy="495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684463" y="558165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Fossil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2552700" y="53340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Topaz</a:t>
            </a:r>
          </a:p>
        </p:txBody>
      </p:sp>
      <p:pic>
        <p:nvPicPr>
          <p:cNvPr id="55299" name="Picture 4" descr="blue top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334000" cy="400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Liz\Local Settings\Temporary Internet Files\Content.IE5\LCKUCK84\MPj0385784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685800"/>
            <a:ext cx="6400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26162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Bones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0150"/>
            <a:ext cx="86868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>
                <a:solidFill>
                  <a:schemeClr val="bg1"/>
                </a:solidFill>
              </a:rPr>
              <a:t>With a partner, describe the differences in the three rocks below.</a:t>
            </a:r>
          </a:p>
        </p:txBody>
      </p:sp>
      <p:pic>
        <p:nvPicPr>
          <p:cNvPr id="38915" name="Picture 2" descr="http://images.fineartamerica.com/images-medium-large/porphyritic-texture-in-an-igneous-rock-dirk-wiers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7350"/>
            <a:ext cx="3184525" cy="2322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joediv4.weebly.com/uploads/9/7/8/3/9783392/6207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51000"/>
            <a:ext cx="2735263" cy="2330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6" descr="https://classconnection.s3.amazonaws.com/476/flashcards/29476/jpg/coquina13304060307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187825"/>
            <a:ext cx="3521075" cy="2514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gran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400800" cy="480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25908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Granite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ock crystal quar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6248400" cy="468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2514600" y="5332413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Quartz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gemdiamond.com/department/images/home/Pear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762000"/>
            <a:ext cx="4648200" cy="427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2532063" y="53340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Pearls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a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8150"/>
            <a:ext cx="6578600" cy="4933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708275" y="5497513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Talc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277495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Iceberg</a:t>
            </a:r>
          </a:p>
        </p:txBody>
      </p:sp>
      <p:pic>
        <p:nvPicPr>
          <p:cNvPr id="61443" name="Picture 4" descr="C:\Documents and Settings\Liz\Local Settings\Temporary Internet Files\Content.IE5\1KWWLBPP\MPj0434075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57200"/>
            <a:ext cx="7326312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2667000" y="5348288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Diamond</a:t>
            </a:r>
            <a:r>
              <a:rPr lang="en-US" sz="2800">
                <a:solidFill>
                  <a:srgbClr val="FFFF00"/>
                </a:solidFill>
                <a:latin typeface="Constantia" pitchFamily="18" charset="0"/>
              </a:rPr>
              <a:t> </a:t>
            </a:r>
          </a:p>
        </p:txBody>
      </p:sp>
      <p:pic>
        <p:nvPicPr>
          <p:cNvPr id="62467" name="Picture 4" descr="C:\Documents and Settings\Liz\Local Settings\Temporary Internet Files\Content.IE5\IRN9BU2D\MPj0410090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609600"/>
            <a:ext cx="7089775" cy="472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6400800" cy="480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26670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Coal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ock s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0225"/>
            <a:ext cx="6451600" cy="483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25908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Rock Salt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answers are…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3048000" cy="44196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Minerals</a:t>
            </a:r>
          </a:p>
          <a:p>
            <a:pPr eaLnBrk="1" hangingPunct="1">
              <a:defRPr/>
            </a:pPr>
            <a:endParaRPr lang="en-US" sz="900" dirty="0"/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Topaz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Talc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Iceberg*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1143000"/>
            <a:ext cx="5659438" cy="48768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Non-Minerals</a:t>
            </a:r>
          </a:p>
          <a:p>
            <a:pPr eaLnBrk="1" hangingPunct="1">
              <a:defRPr/>
            </a:pPr>
            <a:endParaRPr lang="en-US" sz="900" dirty="0"/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 -  once living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Fossils – once living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  - living material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Granite - rock 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Pearls – made by oysters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Coal -  rock</a:t>
            </a:r>
          </a:p>
          <a:p>
            <a:pPr marL="455612" indent="-457200" eaLnBrk="1" hangingPunct="1"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Salt – rock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671638" y="6205538"/>
            <a:ext cx="563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*According to </a:t>
            </a:r>
            <a:r>
              <a:rPr lang="en-US">
                <a:solidFill>
                  <a:srgbClr val="FFFFFF"/>
                </a:solidFill>
                <a:hlinkClick r:id="rId2"/>
              </a:rPr>
              <a:t>IMA </a:t>
            </a:r>
            <a:r>
              <a:rPr lang="en-US">
                <a:solidFill>
                  <a:srgbClr val="FFFFFF"/>
                </a:solidFill>
              </a:rPr>
              <a:t>– ice is listed as a mineral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225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2895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3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a mineral similar to and different from a cake?</a:t>
            </a:r>
          </a:p>
        </p:txBody>
      </p:sp>
      <p:pic>
        <p:nvPicPr>
          <p:cNvPr id="28675" name="Picture 2" descr="A fruit c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3810000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2286000" y="5867400"/>
            <a:ext cx="4572000" cy="646113"/>
          </a:xfrm>
          <a:prstGeom prst="rect">
            <a:avLst/>
          </a:prstGeom>
          <a:solidFill>
            <a:schemeClr val="tx1">
              <a:alpha val="5294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3"/>
              </a:rPr>
              <a:t>http://www.oum.ox.ac.uk/thezone/minerals/define/cake.htm</a:t>
            </a:r>
            <a:r>
              <a:rPr lang="en-US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Graphic Organizer </a:t>
            </a:r>
            <a:br>
              <a:rPr sz="5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take Notes</a:t>
            </a:r>
          </a:p>
        </p:txBody>
      </p:sp>
      <p:graphicFrame>
        <p:nvGraphicFramePr>
          <p:cNvPr id="40963" name="Object 2"/>
          <p:cNvGraphicFramePr>
            <a:graphicFrameLocks noChangeAspect="1"/>
          </p:cNvGraphicFramePr>
          <p:nvPr/>
        </p:nvGraphicFramePr>
        <p:xfrm>
          <a:off x="1600200" y="2133600"/>
          <a:ext cx="5522913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155" imgH="3886200" progId="AcroExch.Document.11">
                  <p:embed/>
                </p:oleObj>
              </mc:Choice>
              <mc:Fallback>
                <p:oleObj name="Acrobat Document" r:id="rId2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5522913" cy="4267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2467" y="609600"/>
            <a:ext cx="8305800" cy="1676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 Objects Made </a:t>
            </a:r>
            <a:br>
              <a: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</a:br>
            <a:r>
              <a: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of Minerals</a:t>
            </a:r>
            <a:endParaRPr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513" y="3276600"/>
            <a:ext cx="7848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Minerals in your House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738" y="5181600"/>
            <a:ext cx="73755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5"/>
              </a:rPr>
              <a:t>How we use minerals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and Appearance</a:t>
            </a:r>
          </a:p>
          <a:p>
            <a:pPr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Hardness</a:t>
            </a:r>
          </a:p>
          <a:p>
            <a:pPr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way it reflects light (Luster)</a:t>
            </a:r>
          </a:p>
          <a:p>
            <a:pPr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color of a mineral in powdered form (Streak)</a:t>
            </a:r>
          </a:p>
          <a:p>
            <a:pPr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way a mineral breaks (Cleavage and Fracture)</a:t>
            </a:r>
          </a:p>
          <a:p>
            <a:pPr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Properties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Minerals can be identified by physical properties: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0" y="247050"/>
            <a:ext cx="8229600" cy="1447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>
                <a:solidFill>
                  <a:schemeClr val="bg1"/>
                </a:solidFill>
              </a:rPr>
              <a:t>Sample Testing for Mineral Identification</a:t>
            </a:r>
          </a:p>
        </p:txBody>
      </p:sp>
      <p:pic>
        <p:nvPicPr>
          <p:cNvPr id="69635" name="Picture 1" descr="http://earthscienceclass.angelfire.com/images/cha2re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580231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3810000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[See Resources]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515750"/>
            <a:ext cx="8305800" cy="3033932"/>
          </a:xfrm>
        </p:spPr>
        <p:txBody>
          <a:bodyPr/>
          <a:lstStyle/>
          <a:p>
            <a:pPr>
              <a:defRPr/>
            </a:pPr>
            <a:r>
              <a:rPr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Identification Activity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4343400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Minerals Song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515750"/>
            <a:ext cx="8305800" cy="3033932"/>
          </a:xfrm>
        </p:spPr>
        <p:txBody>
          <a:bodyPr/>
          <a:lstStyle/>
          <a:p>
            <a:pPr>
              <a:defRPr/>
            </a:pPr>
            <a:r>
              <a: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 Brief Introduction to Minerals </a:t>
            </a:r>
            <a:br>
              <a: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[10:21]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8577263" cy="5029200"/>
          </a:xfrm>
        </p:spPr>
        <p:txBody>
          <a:bodyPr/>
          <a:lstStyle/>
          <a:p>
            <a:pPr>
              <a:defRPr/>
            </a:pPr>
            <a:r>
              <a:rPr lang="en-US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Minerals</a:t>
            </a:r>
          </a:p>
          <a:p>
            <a:pPr>
              <a:defRPr/>
            </a:pPr>
            <a:r>
              <a:rPr lang="en-US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fragments (smaller pieces of other rocks)</a:t>
            </a:r>
          </a:p>
          <a:p>
            <a:pPr>
              <a:defRPr/>
            </a:pPr>
            <a:r>
              <a:rPr lang="en-US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matter (remains of organisms and their wastes)</a:t>
            </a:r>
          </a:p>
          <a:p>
            <a:pPr>
              <a:defRPr/>
            </a:pPr>
            <a:r>
              <a:rPr lang="en-US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natural materials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964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2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 of Rocks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Rocks are classified based on how they formed and their mineral composition.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64695" y="3276600"/>
            <a:ext cx="8686800" cy="25908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three types of rocks: Igneous, Metamorphic, and Sedimentary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832" y="381000"/>
            <a:ext cx="8458201" cy="16763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comparing types of rocks, it is important to understand the term “mineral grain”.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28600" y="2590800"/>
            <a:ext cx="4431632" cy="28575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grain describes the size, texture, and type of mineral found in rock.</a:t>
            </a:r>
          </a:p>
        </p:txBody>
      </p:sp>
      <p:pic>
        <p:nvPicPr>
          <p:cNvPr id="96260" name="Picture 4" descr="http://4.bp.blogspot.com/-6SyCXVCGtMw/UwPxAvqLMDI/AAAAAAAAAMI/JDo8db-ii3U/s1600/rocks_gran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698875" cy="4067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2550" y="506125"/>
            <a:ext cx="8382000" cy="3048000"/>
          </a:xfrm>
        </p:spPr>
        <p:txBody>
          <a:bodyPr/>
          <a:lstStyle/>
          <a:p>
            <a:pPr>
              <a:defRPr/>
            </a:pPr>
            <a:r>
              <a:rPr sz="105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49238" y="3968750"/>
            <a:ext cx="8669337" cy="2543175"/>
            <a:chOff x="152400" y="3968316"/>
            <a:chExt cx="8669822" cy="2543119"/>
          </a:xfrm>
        </p:grpSpPr>
        <p:pic>
          <p:nvPicPr>
            <p:cNvPr id="75780" name="Picture 2" descr="https://classconnection.s3.amazonaws.com/104/flashcards/671837/jpg/quartz-diorit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072288"/>
              <a:ext cx="2768599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4" descr="http://images.fineartamerica.com/images-medium-large/porphyritic-texture-in-an-igneous-rock-dirk-wiersm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417" y="3968316"/>
              <a:ext cx="3097077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2" name="Picture 8" descr="http://joediv4.weebly.com/uploads/9/7/8/3/9783392/6496396.jpg?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722" y="3983556"/>
              <a:ext cx="2603500" cy="252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3" y="609600"/>
            <a:ext cx="8631237" cy="2590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 forms from hot molten lava or magma that cools and crystallizes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4163" y="3871913"/>
            <a:ext cx="8520112" cy="2617787"/>
            <a:chOff x="283945" y="3871912"/>
            <a:chExt cx="8519709" cy="2618367"/>
          </a:xfrm>
        </p:grpSpPr>
        <p:pic>
          <p:nvPicPr>
            <p:cNvPr id="76804" name="Picture 2" descr="https://classconnection.s3.amazonaws.com/104/flashcards/671837/jpg/quartz-diorit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45" y="3962400"/>
              <a:ext cx="2768599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5" name="Picture 4" descr="http://images.fineartamerica.com/images-medium-large/porphyritic-texture-in-an-igneous-rock-dirk-wiersm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826" y="3871912"/>
              <a:ext cx="3097077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6" name="Picture 8" descr="http://joediv4.weebly.com/uploads/9/7/8/3/9783392/6496396.jpg?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154" y="3962400"/>
              <a:ext cx="2603500" cy="252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72" y="533400"/>
            <a:ext cx="8229600" cy="3581400"/>
          </a:xfrm>
        </p:spPr>
        <p:txBody>
          <a:bodyPr/>
          <a:lstStyle/>
          <a:p>
            <a:pPr algn="ctr">
              <a:defRPr/>
            </a:pPr>
            <a:r>
              <a:rPr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Rocks are mixtures of minerals, rock fragments, organic matter, or other natural materials.</a:t>
            </a:r>
          </a:p>
        </p:txBody>
      </p:sp>
      <p:pic>
        <p:nvPicPr>
          <p:cNvPr id="41987" name="Picture 2" descr="http://images.clipartpanda.com/rocks-clipart-9iRR9eL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8479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http://images.clipartpanda.com/rocks-clipart-9iRR9eL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57688"/>
            <a:ext cx="28479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28194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 can form below the surface. These igneous rocks cool slowly so the mineral grains are coarse-grained and easy to see</a:t>
            </a:r>
          </a:p>
        </p:txBody>
      </p:sp>
      <p:pic>
        <p:nvPicPr>
          <p:cNvPr id="77827" name="Picture 2" descr="http://www2.newark.ohio-state.edu/facultystaff/personal/jstjohn/Documents/Cool-Rocks/Carbonatites_files/image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953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3550" y="381000"/>
            <a:ext cx="8229600" cy="28194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 can form on the surface. These igneous rocks cool quickly so the mineral grains are fine grained.</a:t>
            </a:r>
          </a:p>
        </p:txBody>
      </p:sp>
      <p:pic>
        <p:nvPicPr>
          <p:cNvPr id="78851" name="Picture 6" descr="http://www.geologyclass.org/Igneou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3879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558800"/>
            <a:ext cx="4838700" cy="238125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Igneous Rock cools so quickly that few or no mineral grains form.</a:t>
            </a:r>
          </a:p>
        </p:txBody>
      </p:sp>
      <p:pic>
        <p:nvPicPr>
          <p:cNvPr id="79875" name="Picture 2" descr="http://geology.com/rocks/pictures/obsid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81000" y="3352800"/>
            <a:ext cx="5029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cools so quickly that gases become trapped and later leave holes once the gases escape.</a:t>
            </a:r>
          </a:p>
        </p:txBody>
      </p:sp>
      <p:pic>
        <p:nvPicPr>
          <p:cNvPr id="79877" name="Picture 4" descr="http://cdn.shopify.com/s/files/1/0144/1852/products/b-sang_pa-xxx_1024x1024.jpeg?v=1354136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3886200"/>
            <a:ext cx="3175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136" y="381000"/>
            <a:ext cx="82296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80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</a:t>
            </a:r>
          </a:p>
        </p:txBody>
      </p:sp>
      <p:pic>
        <p:nvPicPr>
          <p:cNvPr id="3" name="Picture 2" descr="http://www.eschooltoday.com/rocks/images/types-of-igneous-ro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24050"/>
            <a:ext cx="7693025" cy="388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Igneous Rock</a:t>
            </a:r>
          </a:p>
        </p:txBody>
      </p:sp>
      <p:pic>
        <p:nvPicPr>
          <p:cNvPr id="98306" name="Picture 2" descr="http://www.factmonster.com/images/ESCI219IGNROC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443038"/>
            <a:ext cx="2000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33563" y="2298700"/>
            <a:ext cx="1520825" cy="458788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Granite</a:t>
            </a:r>
          </a:p>
        </p:txBody>
      </p:sp>
      <p:pic>
        <p:nvPicPr>
          <p:cNvPr id="98308" name="Picture 4" descr="http://flexiblelearning.auckland.ac.nz/rocks_minerals/rocks/images/bas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962400"/>
            <a:ext cx="42862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54275" y="4970463"/>
            <a:ext cx="1447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Basalt</a:t>
            </a:r>
          </a:p>
        </p:txBody>
      </p:sp>
      <p:pic>
        <p:nvPicPr>
          <p:cNvPr id="98310" name="Picture 6" descr="http://geology.com/rocks/pictures/pum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779713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922963" y="2336800"/>
            <a:ext cx="1600200" cy="458788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Pumice</a:t>
            </a:r>
          </a:p>
        </p:txBody>
      </p:sp>
      <p:pic>
        <p:nvPicPr>
          <p:cNvPr id="98312" name="Picture 8" descr="http://students.english.ilstu.edu/gmcooke/Sandbox/Images/obsidi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25050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019800" y="4932363"/>
            <a:ext cx="1828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Obsidian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7526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en-US" sz="5400" b="1">
                <a:hlinkClick r:id="rId3"/>
              </a:rPr>
              <a:t>How do Igneous Rocks Form? Animation</a:t>
            </a:r>
            <a:endParaRPr lang="en-US" sz="5400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80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</a:t>
            </a:r>
          </a:p>
        </p:txBody>
      </p:sp>
      <p:sp>
        <p:nvSpPr>
          <p:cNvPr id="2" name="Rectangle 1"/>
          <p:cNvSpPr/>
          <p:nvPr/>
        </p:nvSpPr>
        <p:spPr>
          <a:xfrm>
            <a:off x="898525" y="4343400"/>
            <a:ext cx="7345363" cy="1662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atin typeface="+mn-lt"/>
                <a:hlinkClick r:id="rId4"/>
              </a:rPr>
              <a:t>Igneous Rocks Video</a:t>
            </a:r>
            <a:r>
              <a:rPr lang="en-US" sz="4800" b="1" dirty="0">
                <a:latin typeface="+mn-lt"/>
                <a:hlinkClick r:id="rId4"/>
              </a:rPr>
              <a:t> 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[4:15]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30" y="304800"/>
            <a:ext cx="8484670" cy="1447800"/>
          </a:xfrm>
        </p:spPr>
        <p:txBody>
          <a:bodyPr/>
          <a:lstStyle/>
          <a:p>
            <a:pPr algn="ctr">
              <a:defRPr/>
            </a:pPr>
            <a:r>
              <a: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this ever happened to you? What caused the candy to do this?</a:t>
            </a:r>
          </a:p>
        </p:txBody>
      </p:sp>
      <p:pic>
        <p:nvPicPr>
          <p:cNvPr id="83971" name="Picture 2" descr="http://4.bp.blogspot.com/--i8EWyE1TqQ/Tl4mIUMI0SI/AAAAAAAAApM/tPmIm5PTSwQ/s1600/DSC_5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74863"/>
            <a:ext cx="48133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" y="5585661"/>
            <a:ext cx="9067800" cy="7239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leads us to our next type of rock.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2550" y="506125"/>
            <a:ext cx="8382000" cy="3048000"/>
          </a:xfrm>
        </p:spPr>
        <p:txBody>
          <a:bodyPr/>
          <a:lstStyle/>
          <a:p>
            <a:pPr>
              <a:defRPr/>
            </a:pPr>
            <a:r>
              <a:rPr sz="10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Metamorphic Rock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3550" y="3944938"/>
            <a:ext cx="8151813" cy="2317750"/>
            <a:chOff x="401855" y="3944702"/>
            <a:chExt cx="8151595" cy="2317985"/>
          </a:xfrm>
        </p:grpSpPr>
        <p:pic>
          <p:nvPicPr>
            <p:cNvPr id="84996" name="Picture 2" descr="http://joediv4.weebly.com/uploads/9/7/8/3/9783392/620768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5" y="4038600"/>
              <a:ext cx="2381250" cy="20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7" name="Picture 4" descr="http://www.sciencekids.co.nz/images/pictures/earth/metamorphicroc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596" y="4191000"/>
              <a:ext cx="3443246" cy="207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8" name="Picture 6" descr="http://www.factmonster.com/images/ESCI219METROC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944702"/>
              <a:ext cx="2000250" cy="229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3" y="609600"/>
            <a:ext cx="8631237" cy="2590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Metamorphic Rock forms when a rock is changed by heat and or pressure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63550" y="3944938"/>
            <a:ext cx="8151813" cy="2317750"/>
            <a:chOff x="401855" y="3944702"/>
            <a:chExt cx="8151595" cy="2317985"/>
          </a:xfrm>
        </p:grpSpPr>
        <p:pic>
          <p:nvPicPr>
            <p:cNvPr id="86020" name="Picture 2" descr="http://joediv4.weebly.com/uploads/9/7/8/3/9783392/620768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5" y="4038600"/>
              <a:ext cx="2381250" cy="20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1" name="Picture 4" descr="http://www.sciencekids.co.nz/images/pictures/earth/metamorphicroc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596" y="4191000"/>
              <a:ext cx="3443246" cy="207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2" name="Picture 6" descr="http://www.factmonster.com/images/ESCI219METROC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944702"/>
              <a:ext cx="2000250" cy="229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350" y="457200"/>
            <a:ext cx="8174038" cy="2590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Depending on the amount of pressure and temperature applied, one type of rock can change into several different metamorphic rocks.</a:t>
            </a:r>
          </a:p>
        </p:txBody>
      </p:sp>
      <p:pic>
        <p:nvPicPr>
          <p:cNvPr id="58371" name="Picture 2" descr="http://joberts11.wikis.birmingham.k12.mi.us/file/view/change.gif/293354356/chan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48013"/>
            <a:ext cx="6096000" cy="30622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agesci.com/img/2013/10/pictures-of-granite-rock-23333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76200"/>
            <a:ext cx="101854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971925" y="3219450"/>
            <a:ext cx="990600" cy="8382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2538413"/>
            <a:ext cx="914400" cy="8382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77200" y="2506663"/>
            <a:ext cx="762000" cy="712787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06363"/>
            <a:ext cx="6934200" cy="12001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How many different substances can you find in the rock below?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murraystate.edu/qacd/cos/geo/gsc199/labs/lab11/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20675"/>
            <a:ext cx="85915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3163" y="5397500"/>
            <a:ext cx="41148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+mn-lt"/>
              </a:rPr>
              <a:t>Metamorphic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+mn-lt"/>
              </a:rPr>
              <a:t>Rocks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1625" y="228600"/>
            <a:ext cx="3533775" cy="511175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murraystate.edu/qacd/cos/geo/gsc199/labs/lab11/meta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7975"/>
            <a:ext cx="8664575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983163" y="5397500"/>
            <a:ext cx="411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Constantia" pitchFamily="18" charset="0"/>
              </a:rPr>
              <a:t>Metamorphic </a:t>
            </a:r>
          </a:p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Constantia" pitchFamily="18" charset="0"/>
              </a:rPr>
              <a:t>Rocks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1625" y="228600"/>
            <a:ext cx="3533775" cy="52578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www.geologycafe.com/images/m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14325"/>
            <a:ext cx="90297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066800" y="3352800"/>
            <a:ext cx="4572000" cy="2809875"/>
          </a:xfrm>
          <a:prstGeom prst="straightConnector1">
            <a:avLst/>
          </a:prstGeom>
          <a:ln w="254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4876800"/>
            <a:ext cx="30257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Increasing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>Heat and Temperature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09800" y="220663"/>
            <a:ext cx="175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Basalt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16388" y="17526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Greenstone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0400" y="35052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Schist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0" name="Picture 8" descr="http://erinsrocks.weebly.com/uploads/1/7/7/1/17716755/379837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51238"/>
            <a:ext cx="33528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6" descr="http://www.earthscienceeducation.com/Scottish%20Virtual%20Activities/scottish_virtual_rock_kit/images/hand_main/slate_H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49688"/>
            <a:ext cx="35052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http://flexiblelearning.auckland.ac.nz/rocks_minerals/rocks/images/schist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1222375"/>
            <a:ext cx="34004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2" descr="http://images.fineartamerica.com/images-medium-large/folded-strata-in-gneiss-rock-dirk-wiers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2838"/>
            <a:ext cx="3586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Metamorphic Rock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46275" y="1981200"/>
            <a:ext cx="1520825" cy="458788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Gneiss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14500" y="4702175"/>
            <a:ext cx="1447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Slate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0800" y="2103438"/>
            <a:ext cx="1600200" cy="458787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Schist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29325" y="4756150"/>
            <a:ext cx="1828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Marble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457200" y="1219199"/>
            <a:ext cx="82296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Demonstrating Folds in Metamorphic Rocks</a:t>
            </a:r>
          </a:p>
          <a:p>
            <a:pPr algn="ctr"/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[optional]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4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143000" y="1600200"/>
            <a:ext cx="7086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b="1">
                <a:hlinkClick r:id="rId3"/>
              </a:rPr>
              <a:t>Animation of Metamorphic </a:t>
            </a:r>
            <a:br>
              <a:rPr lang="en-US" sz="6600" b="1">
                <a:hlinkClick r:id="rId3"/>
              </a:rPr>
            </a:br>
            <a:r>
              <a:rPr lang="en-US" sz="6600" b="1">
                <a:hlinkClick r:id="rId3"/>
              </a:rPr>
              <a:t>Rocks Forming</a:t>
            </a:r>
            <a:endParaRPr lang="en-US" sz="66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2550" y="506125"/>
            <a:ext cx="8382000" cy="3048000"/>
          </a:xfrm>
        </p:spPr>
        <p:txBody>
          <a:bodyPr/>
          <a:lstStyle/>
          <a:p>
            <a:pPr>
              <a:defRPr/>
            </a:pPr>
            <a:r>
              <a:rPr sz="10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Sedimentary Rock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6200" y="3636963"/>
            <a:ext cx="8980488" cy="2716212"/>
            <a:chOff x="76200" y="3637472"/>
            <a:chExt cx="8980961" cy="2715352"/>
          </a:xfrm>
        </p:grpSpPr>
        <p:pic>
          <p:nvPicPr>
            <p:cNvPr id="93188" name="Picture 2" descr="http://museumvictoria.com.au/pages/19504/mi000061-sandstoneE672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769744"/>
              <a:ext cx="292608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9" name="Picture 6" descr="https://classconnection.s3.amazonaws.com/476/flashcards/29476/jpg/coquina13304060307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637472"/>
              <a:ext cx="3570761" cy="255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0" name="Picture 8" descr="http://www.minimegeology.com/shop/images/oolitic_limestone_dark_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769744"/>
              <a:ext cx="2935318" cy="258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4297363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Sedimentary Rock forms by the ongoing buildup (deposition) of rocks and other sediments that become compacted (packed) and cemented (joined).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838200" y="4532313"/>
            <a:ext cx="7315200" cy="2212975"/>
            <a:chOff x="76200" y="3637472"/>
            <a:chExt cx="8980961" cy="2715352"/>
          </a:xfrm>
        </p:grpSpPr>
        <p:pic>
          <p:nvPicPr>
            <p:cNvPr id="94212" name="Picture 2" descr="http://museumvictoria.com.au/pages/19504/mi000061-sandstoneE672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769744"/>
              <a:ext cx="292608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3" name="Picture 6" descr="https://classconnection.s3.amazonaws.com/476/flashcards/29476/jpg/coquina13304060307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637472"/>
              <a:ext cx="3570761" cy="255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4" name="Picture 8" descr="http://www.minimegeology.com/shop/images/oolitic_limestone_dark_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769744"/>
              <a:ext cx="2935318" cy="258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10600" cy="2514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 is loose particles of clay, sand, gravel, shells, plant pieces, etc.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66725" y="3352800"/>
            <a:ext cx="8128000" cy="2895600"/>
            <a:chOff x="533400" y="3162300"/>
            <a:chExt cx="8128000" cy="2895600"/>
          </a:xfrm>
        </p:grpSpPr>
        <p:pic>
          <p:nvPicPr>
            <p:cNvPr id="95236" name="Picture 2" descr="https://c1.staticflickr.com/7/6078/6083071993_3ab420c73e_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00400"/>
              <a:ext cx="3759200" cy="28194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37" name="Picture 4" descr="http://creativity103.com/collections/Rock/sedimentary_rocks505153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162300"/>
              <a:ext cx="3860800" cy="28956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41700"/>
            <a:ext cx="84582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Sediments may be transported and deposited by moving wind, water, or ice.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6324600" cy="3494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agesci.com/img/2013/10/pictures-of-granite-rock-23333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76200"/>
            <a:ext cx="101854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19200" y="1600200"/>
            <a:ext cx="6934200" cy="2586038"/>
          </a:xfrm>
          <a:prstGeom prst="rect">
            <a:avLst/>
          </a:prstGeom>
          <a:solidFill>
            <a:schemeClr val="tx1">
              <a:alpha val="9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000000"/>
                </a:solidFill>
                <a:latin typeface="Constantia" pitchFamily="18" charset="0"/>
              </a:rPr>
              <a:t>Let’s examine the composition of rocks in more detail.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http://www.yale.edu/ynhti/curriculum/images/2009/3/09.03.08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9248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8800"/>
            <a:ext cx="4267200" cy="248824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of Sedimentary </a:t>
            </a:r>
            <a:br>
              <a:rPr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</a:t>
            </a:r>
          </a:p>
        </p:txBody>
      </p:sp>
      <p:pic>
        <p:nvPicPr>
          <p:cNvPr id="98307" name="Picture 2" descr="http://www.buzzle.com/images/geography/rocks/sedimentary-rock-for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-61913"/>
            <a:ext cx="441007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legacy.belmont.sd62.bc.ca/teacher/geology12/photos/rocks/OH%20-%20Sedimentary%20R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997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8" name="Picture 12" descr="http://www.minimegeology.com/shop/images/sandstone_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990600"/>
            <a:ext cx="4414837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0" descr="http://upload.wikimedia.org/wikipedia/commons/1/10/Brachiopoda-limestone_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581400"/>
            <a:ext cx="3992562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 descr="http://www.research.uky.edu/odyssey/images/sh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879475"/>
            <a:ext cx="50196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00" y="152400"/>
            <a:ext cx="8382000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Sedimentary Rock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66800" y="2087563"/>
            <a:ext cx="2093913" cy="458787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Sandstone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52800" y="4730750"/>
            <a:ext cx="21336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Limestone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867400" y="2087563"/>
            <a:ext cx="1600200" cy="458787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Shale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3581400"/>
          </a:xfrm>
        </p:spPr>
        <p:txBody>
          <a:bodyPr/>
          <a:lstStyle/>
          <a:p>
            <a:pPr algn="ctr">
              <a:defRPr/>
            </a:pPr>
            <a:r>
              <a:rPr sz="4400" b="1">
                <a:solidFill>
                  <a:schemeClr val="tx1"/>
                </a:solidFill>
              </a:rPr>
              <a:t>Most fossils are located in sedimentary rock. Based on what you have learned so far about the three types of rock, turn to an elbow partner and discuss why.</a:t>
            </a:r>
          </a:p>
        </p:txBody>
      </p:sp>
      <p:pic>
        <p:nvPicPr>
          <p:cNvPr id="129026" name="Picture 2" descr="http://www.passmyexams.co.uk/GCSE/physics/images/rock_lime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57650"/>
            <a:ext cx="3133725" cy="2352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3581400"/>
          </a:xfrm>
        </p:spPr>
        <p:txBody>
          <a:bodyPr/>
          <a:lstStyle/>
          <a:p>
            <a:pPr algn="ctr">
              <a:defRPr/>
            </a:pPr>
            <a:r>
              <a:rPr sz="4400" b="1">
                <a:solidFill>
                  <a:schemeClr val="tx1"/>
                </a:solidFill>
              </a:rPr>
              <a:t>Unlike most igneous and metamorphic rocks, sedimentary rocks form at temperatures and pressures that do not destroy fossil remains.</a:t>
            </a:r>
          </a:p>
        </p:txBody>
      </p:sp>
      <p:pic>
        <p:nvPicPr>
          <p:cNvPr id="129026" name="Picture 2" descr="http://www.passmyexams.co.uk/GCSE/physics/images/rock_lime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57650"/>
            <a:ext cx="3133725" cy="2352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1600"/>
            <a:ext cx="4343400" cy="3733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</a:t>
            </a:r>
            <a:b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</a:t>
            </a:r>
            <a:b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Sorting Activity</a:t>
            </a:r>
          </a:p>
        </p:txBody>
      </p:sp>
      <p:graphicFrame>
        <p:nvGraphicFramePr>
          <p:cNvPr id="103427" name="Object 2"/>
          <p:cNvGraphicFramePr>
            <a:graphicFrameLocks noChangeAspect="1"/>
          </p:cNvGraphicFramePr>
          <p:nvPr/>
        </p:nvGraphicFramePr>
        <p:xfrm>
          <a:off x="4572000" y="990600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86132" imgH="5029200" progId="AcroExch.Document.11">
                  <p:embed/>
                </p:oleObj>
              </mc:Choice>
              <mc:Fallback>
                <p:oleObj name="Acrobat Document" r:id="rId2" imgW="3886132" imgH="5029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990600"/>
                        <a:ext cx="3886200" cy="5029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25" y="457200"/>
            <a:ext cx="8382000" cy="1219200"/>
          </a:xfrm>
        </p:spPr>
        <p:txBody>
          <a:bodyPr/>
          <a:lstStyle/>
          <a:p>
            <a:pPr algn="ctr">
              <a:defRPr/>
            </a:pPr>
            <a:r>
              <a: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of Igneous, Metamorphic, and Sedimentary Rock – Label your diagram </a:t>
            </a:r>
          </a:p>
        </p:txBody>
      </p:sp>
      <p:graphicFrame>
        <p:nvGraphicFramePr>
          <p:cNvPr id="104451" name="Object 2"/>
          <p:cNvGraphicFramePr>
            <a:graphicFrameLocks noChangeAspect="1"/>
          </p:cNvGraphicFramePr>
          <p:nvPr/>
        </p:nvGraphicFramePr>
        <p:xfrm>
          <a:off x="1676400" y="1981200"/>
          <a:ext cx="5715000" cy="441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155" imgH="3886200" progId="AcroExch.Document.11">
                  <p:embed/>
                </p:oleObj>
              </mc:Choice>
              <mc:Fallback>
                <p:oleObj name="Acrobat Document" r:id="rId2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81200"/>
                        <a:ext cx="5715000" cy="4416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5813"/>
            <a:ext cx="57340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33400" y="1149350"/>
            <a:ext cx="4603750" cy="4102100"/>
            <a:chOff x="-1219199" y="-1448869"/>
            <a:chExt cx="4603749" cy="4103169"/>
          </a:xfrm>
        </p:grpSpPr>
        <p:cxnSp>
          <p:nvCxnSpPr>
            <p:cNvPr id="105479" name="Straight Connector 27"/>
            <p:cNvCxnSpPr>
              <a:cxnSpLocks noChangeShapeType="1"/>
            </p:cNvCxnSpPr>
            <p:nvPr/>
          </p:nvCxnSpPr>
          <p:spPr bwMode="auto">
            <a:xfrm>
              <a:off x="2089150" y="539750"/>
              <a:ext cx="1295400" cy="425450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480" name="Straight Connector 28"/>
            <p:cNvCxnSpPr>
              <a:cxnSpLocks noChangeShapeType="1"/>
            </p:cNvCxnSpPr>
            <p:nvPr/>
          </p:nvCxnSpPr>
          <p:spPr bwMode="auto">
            <a:xfrm>
              <a:off x="1778000" y="965200"/>
              <a:ext cx="1047750" cy="1689100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Rounded Rectangle 29"/>
            <p:cNvSpPr/>
            <p:nvPr/>
          </p:nvSpPr>
          <p:spPr>
            <a:xfrm>
              <a:off x="-1219199" y="-1448869"/>
              <a:ext cx="3521074" cy="241362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52463" y="1371600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Igneous Rock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82625" y="1979613"/>
            <a:ext cx="3200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2775" y="2641600"/>
            <a:ext cx="335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chemeClr val="bg1"/>
                </a:solidFill>
              </a:rPr>
              <a:t>Igneous Rock forms from cooled lava or magma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55738"/>
            <a:ext cx="57340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340350" y="1295400"/>
            <a:ext cx="3394075" cy="2849563"/>
            <a:chOff x="0" y="-520701"/>
            <a:chExt cx="2590800" cy="1765661"/>
          </a:xfrm>
        </p:grpSpPr>
        <p:cxnSp>
          <p:nvCxnSpPr>
            <p:cNvPr id="106503" name="Straight Connector 21"/>
            <p:cNvCxnSpPr>
              <a:cxnSpLocks noChangeShapeType="1"/>
            </p:cNvCxnSpPr>
            <p:nvPr/>
          </p:nvCxnSpPr>
          <p:spPr bwMode="auto">
            <a:xfrm flipH="1">
              <a:off x="0" y="659671"/>
              <a:ext cx="613165" cy="464279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ounded Rectangle 22"/>
            <p:cNvSpPr/>
            <p:nvPr/>
          </p:nvSpPr>
          <p:spPr>
            <a:xfrm>
              <a:off x="523492" y="-520701"/>
              <a:ext cx="2067308" cy="176566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43625" y="1320800"/>
            <a:ext cx="2490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Sedimentary Rock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465888" y="2317750"/>
            <a:ext cx="1830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991225" y="2933700"/>
            <a:ext cx="2667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Sedimentary rock forms from sediments laid down by water or wind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577263" cy="5257800"/>
          </a:xfrm>
        </p:spPr>
        <p:txBody>
          <a:bodyPr/>
          <a:lstStyle/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Rocks are made up of minerals</a:t>
            </a:r>
          </a:p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mineral is a naturally occurring, inorganic solid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definite chemical composition and an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orderly arrangement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atoms.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525"/>
            <a:ext cx="8229600" cy="10964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2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 of Rocks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86000" cy="2333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88900"/>
            <a:ext cx="6494463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759450" y="3622675"/>
            <a:ext cx="3003550" cy="2854325"/>
            <a:chOff x="0" y="0"/>
            <a:chExt cx="3003550" cy="2854325"/>
          </a:xfrm>
        </p:grpSpPr>
        <p:cxnSp>
          <p:nvCxnSpPr>
            <p:cNvPr id="107527" name="Straight Connector 24"/>
            <p:cNvCxnSpPr>
              <a:cxnSpLocks noChangeShapeType="1"/>
            </p:cNvCxnSpPr>
            <p:nvPr/>
          </p:nvCxnSpPr>
          <p:spPr bwMode="auto">
            <a:xfrm flipH="1" flipV="1">
              <a:off x="0" y="0"/>
              <a:ext cx="444500" cy="520700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Rounded Rectangle 25"/>
            <p:cNvSpPr/>
            <p:nvPr/>
          </p:nvSpPr>
          <p:spPr>
            <a:xfrm>
              <a:off x="336550" y="107950"/>
              <a:ext cx="2667000" cy="274637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83313" y="3735388"/>
            <a:ext cx="24923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chemeClr val="bg1"/>
                </a:solidFill>
              </a:rPr>
              <a:t>Metamorphic Rock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13513" y="4635500"/>
            <a:ext cx="1831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096000" y="5122863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Metamorphic rocks are formed when rocks are changed by heat and/or pressure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earthscienceteamperiod1.wikispaces.com/file/view/Rock_Cycle_Rock_labels.jpg/110609499/Rock_Cycle_Rock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162800" cy="5618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305800" cy="2133600"/>
          </a:xfrm>
        </p:spPr>
        <p:txBody>
          <a:bodyPr/>
          <a:lstStyle/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Shows the three types of rock and the processes that form and change them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8305800" cy="2500532"/>
          </a:xfrm>
        </p:spPr>
        <p:txBody>
          <a:bodyPr/>
          <a:lstStyle/>
          <a:p>
            <a:pPr>
              <a:defRPr/>
            </a:pPr>
            <a:r>
              <a:rPr sz="12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Rock Cycle Diagram </a:t>
            </a:r>
          </a:p>
        </p:txBody>
      </p:sp>
      <p:graphicFrame>
        <p:nvGraphicFramePr>
          <p:cNvPr id="110595" name="Object 2"/>
          <p:cNvGraphicFramePr>
            <a:graphicFrameLocks noChangeAspect="1"/>
          </p:cNvGraphicFramePr>
          <p:nvPr/>
        </p:nvGraphicFramePr>
        <p:xfrm>
          <a:off x="1447800" y="1447800"/>
          <a:ext cx="6248400" cy="482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155" imgH="3886200" progId="AcroExch.Document.11">
                  <p:embed/>
                </p:oleObj>
              </mc:Choice>
              <mc:Fallback>
                <p:oleObj name="Acrobat Document" r:id="rId2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447800"/>
                        <a:ext cx="6248400" cy="48275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447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start with what you’ve learned so far…</a:t>
            </a:r>
          </a:p>
        </p:txBody>
      </p:sp>
      <p:graphicFrame>
        <p:nvGraphicFramePr>
          <p:cNvPr id="111619" name="Object 2"/>
          <p:cNvGraphicFramePr>
            <a:graphicFrameLocks noChangeAspect="1"/>
          </p:cNvGraphicFramePr>
          <p:nvPr/>
        </p:nvGraphicFramePr>
        <p:xfrm>
          <a:off x="1828800" y="2133600"/>
          <a:ext cx="5334000" cy="412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155" imgH="3886200" progId="AcroExch.Document.11">
                  <p:embed/>
                </p:oleObj>
              </mc:Choice>
              <mc:Fallback>
                <p:oleObj name="Acrobat Document" r:id="rId2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133600"/>
                        <a:ext cx="5334000" cy="4121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03200"/>
            <a:ext cx="8458200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733800" y="76200"/>
            <a:ext cx="1752600" cy="4572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75375" y="2286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chemeClr val="bg1"/>
                </a:solidFill>
              </a:rPr>
              <a:t>How do Igneous Rock form?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2015597">
            <a:off x="2144713" y="1181100"/>
            <a:ext cx="1084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738"/>
            <a:ext cx="8469313" cy="638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762000" y="5638800"/>
            <a:ext cx="1752600" cy="6858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75375" y="2286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do Metamorphic Rock form?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3597496">
            <a:off x="2474119" y="2939256"/>
            <a:ext cx="198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Heat &amp; Pressure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797544">
            <a:off x="3365500" y="5454650"/>
            <a:ext cx="1987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Heat &amp; Pressure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5413"/>
            <a:ext cx="8540750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4818063" y="6310313"/>
            <a:ext cx="2728912" cy="37623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75375" y="2286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do Sedimentary Rock form?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4462318">
            <a:off x="6626225" y="4557713"/>
            <a:ext cx="1336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Compaction</a:t>
            </a:r>
            <a:br>
              <a:rPr lang="en-US" sz="1200" b="1">
                <a:solidFill>
                  <a:srgbClr val="000000"/>
                </a:solidFill>
              </a:rPr>
            </a:br>
            <a:r>
              <a:rPr lang="en-US" sz="1200" b="1">
                <a:solidFill>
                  <a:srgbClr val="000000"/>
                </a:solidFill>
              </a:rPr>
              <a:t>&amp; Cementation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447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let’s examine more ways that rocks can change</a:t>
            </a:r>
          </a:p>
        </p:txBody>
      </p:sp>
      <p:graphicFrame>
        <p:nvGraphicFramePr>
          <p:cNvPr id="115715" name="Object 2"/>
          <p:cNvGraphicFramePr>
            <a:graphicFrameLocks noChangeAspect="1"/>
          </p:cNvGraphicFramePr>
          <p:nvPr/>
        </p:nvGraphicFramePr>
        <p:xfrm>
          <a:off x="1828800" y="2133600"/>
          <a:ext cx="5334000" cy="412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155" imgH="3886200" progId="AcroExch.Document.11">
                  <p:embed/>
                </p:oleObj>
              </mc:Choice>
              <mc:Fallback>
                <p:oleObj name="Acrobat Document" r:id="rId2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133600"/>
                        <a:ext cx="5334000" cy="4121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0975"/>
            <a:ext cx="8458200" cy="655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an Igneous Rock change to magma?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2213689">
            <a:off x="2262188" y="1706563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Melting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604" y="381000"/>
            <a:ext cx="83058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Mineral: </a:t>
            </a:r>
            <a:b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Naturally Occurring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000" y="2971800"/>
            <a:ext cx="8305800" cy="32004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Formed by natural processes that occur on or inside the Earth without input from humans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305800" cy="628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an Igneous Rock change to sediment?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3208529">
            <a:off x="5378451" y="2051050"/>
            <a:ext cx="1338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00"/>
                </a:solidFill>
              </a:rPr>
              <a:t>Weathering &amp; Erosion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4267200" cy="495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3200" b="1">
                <a:solidFill>
                  <a:schemeClr val="bg1"/>
                </a:solidFill>
                <a:effectLst/>
              </a:rPr>
              <a:t>Read the Weathering &amp; Erosion Summary provided by the teacher. </a:t>
            </a:r>
            <a:br>
              <a:rPr sz="3200" b="1">
                <a:solidFill>
                  <a:schemeClr val="bg1"/>
                </a:solidFill>
                <a:effectLst/>
              </a:rPr>
            </a:br>
            <a:br>
              <a:rPr sz="3200" b="1">
                <a:solidFill>
                  <a:schemeClr val="bg1"/>
                </a:solidFill>
                <a:effectLst/>
              </a:rPr>
            </a:br>
            <a:r>
              <a:rPr sz="3200" b="1">
                <a:solidFill>
                  <a:schemeClr val="bg1"/>
                </a:solidFill>
                <a:effectLst/>
              </a:rPr>
              <a:t>When instructed, </a:t>
            </a:r>
            <a:br>
              <a:rPr sz="3200" b="1">
                <a:solidFill>
                  <a:schemeClr val="bg1"/>
                </a:solidFill>
                <a:effectLst/>
              </a:rPr>
            </a:br>
            <a:r>
              <a:rPr sz="3200" b="1">
                <a:solidFill>
                  <a:schemeClr val="bg1"/>
                </a:solidFill>
                <a:effectLst/>
              </a:rPr>
              <a:t>turn to an elbow partner and take </a:t>
            </a:r>
            <a:br>
              <a:rPr sz="3200" b="1">
                <a:solidFill>
                  <a:schemeClr val="bg1"/>
                </a:solidFill>
                <a:effectLst/>
              </a:rPr>
            </a:br>
            <a:r>
              <a:rPr sz="3200" b="1">
                <a:solidFill>
                  <a:schemeClr val="bg1"/>
                </a:solidFill>
                <a:effectLst/>
              </a:rPr>
              <a:t>turns describing </a:t>
            </a:r>
            <a:br>
              <a:rPr sz="3200" b="1">
                <a:solidFill>
                  <a:schemeClr val="bg1"/>
                </a:solidFill>
                <a:effectLst/>
              </a:rPr>
            </a:br>
            <a:r>
              <a:rPr sz="3200" b="1">
                <a:solidFill>
                  <a:schemeClr val="bg1"/>
                </a:solidFill>
                <a:effectLst/>
              </a:rPr>
              <a:t>each process.</a:t>
            </a:r>
          </a:p>
        </p:txBody>
      </p:sp>
      <p:graphicFrame>
        <p:nvGraphicFramePr>
          <p:cNvPr id="118787" name="Object 2"/>
          <p:cNvGraphicFramePr>
            <a:graphicFrameLocks noChangeAspect="1"/>
          </p:cNvGraphicFramePr>
          <p:nvPr/>
        </p:nvGraphicFramePr>
        <p:xfrm>
          <a:off x="4495800" y="609600"/>
          <a:ext cx="4343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43377" imgH="5486400" progId="AcroExch.Document.11">
                  <p:embed/>
                </p:oleObj>
              </mc:Choice>
              <mc:Fallback>
                <p:oleObj name="Acrobat Document" r:id="rId2" imgW="4343377" imgH="54864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09600"/>
                        <a:ext cx="4343400" cy="5486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 Metamorphic Rock change to magma?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5400000">
            <a:off x="1095376" y="3813175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Melting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838"/>
            <a:ext cx="8382000" cy="62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 Metamorphic Rock change to sediment?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1411323">
            <a:off x="3281363" y="396875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Weathering &amp; Erosion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3388"/>
            <a:ext cx="8382000" cy="625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Sedimentary Rock change to sediment?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4305371">
            <a:off x="5687219" y="4439444"/>
            <a:ext cx="1387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Weathering &amp;</a:t>
            </a:r>
            <a:br>
              <a:rPr lang="en-US" sz="1200" b="1">
                <a:solidFill>
                  <a:srgbClr val="000000"/>
                </a:solidFill>
              </a:rPr>
            </a:br>
            <a:r>
              <a:rPr lang="en-US" sz="1200" b="1">
                <a:solidFill>
                  <a:srgbClr val="000000"/>
                </a:solidFill>
              </a:rPr>
              <a:t> Erosion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1"/>
          <p:cNvGrpSpPr>
            <a:grpSpLocks/>
          </p:cNvGrpSpPr>
          <p:nvPr/>
        </p:nvGrpSpPr>
        <p:grpSpPr bwMode="auto">
          <a:xfrm>
            <a:off x="401638" y="85725"/>
            <a:ext cx="8382000" cy="6326188"/>
            <a:chOff x="401617" y="228600"/>
            <a:chExt cx="8382521" cy="6326431"/>
          </a:xfrm>
        </p:grpSpPr>
        <p:pic>
          <p:nvPicPr>
            <p:cNvPr id="12288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17" y="228600"/>
              <a:ext cx="8382521" cy="6326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886" name="TextBox 30"/>
            <p:cNvSpPr txBox="1">
              <a:spLocks noChangeArrowheads="1"/>
            </p:cNvSpPr>
            <p:nvPr/>
          </p:nvSpPr>
          <p:spPr bwMode="auto">
            <a:xfrm rot="-5400000">
              <a:off x="1323169" y="3715656"/>
              <a:ext cx="10388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Melting</a:t>
              </a:r>
            </a:p>
          </p:txBody>
        </p:sp>
        <p:sp>
          <p:nvSpPr>
            <p:cNvPr id="122887" name="TextBox 5"/>
            <p:cNvSpPr txBox="1">
              <a:spLocks noChangeArrowheads="1"/>
            </p:cNvSpPr>
            <p:nvPr/>
          </p:nvSpPr>
          <p:spPr bwMode="auto">
            <a:xfrm rot="-2094894">
              <a:off x="2456131" y="1725809"/>
              <a:ext cx="1191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Melting</a:t>
              </a:r>
            </a:p>
          </p:txBody>
        </p:sp>
        <p:sp>
          <p:nvSpPr>
            <p:cNvPr id="122888" name="TextBox 6"/>
            <p:cNvSpPr txBox="1">
              <a:spLocks noChangeArrowheads="1"/>
            </p:cNvSpPr>
            <p:nvPr/>
          </p:nvSpPr>
          <p:spPr bwMode="auto">
            <a:xfrm rot="-4305371">
              <a:off x="5719481" y="4303814"/>
              <a:ext cx="1387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</a:rPr>
                <a:t>Weathering &amp;</a:t>
              </a:r>
              <a:br>
                <a:rPr lang="en-US" sz="1200" b="1">
                  <a:solidFill>
                    <a:srgbClr val="000000"/>
                  </a:solidFill>
                </a:rPr>
              </a:br>
              <a:r>
                <a:rPr lang="en-US" sz="1200" b="1">
                  <a:solidFill>
                    <a:srgbClr val="000000"/>
                  </a:solidFill>
                </a:rPr>
                <a:t> Erosion</a:t>
              </a:r>
            </a:p>
          </p:txBody>
        </p:sp>
        <p:sp>
          <p:nvSpPr>
            <p:cNvPr id="122889" name="TextBox 7"/>
            <p:cNvSpPr txBox="1">
              <a:spLocks noChangeArrowheads="1"/>
            </p:cNvSpPr>
            <p:nvPr/>
          </p:nvSpPr>
          <p:spPr bwMode="auto">
            <a:xfrm rot="-1411323">
              <a:off x="3304380" y="3905185"/>
              <a:ext cx="27861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Weathering &amp; Erosion</a:t>
              </a:r>
            </a:p>
          </p:txBody>
        </p:sp>
        <p:sp>
          <p:nvSpPr>
            <p:cNvPr id="122890" name="TextBox 8"/>
            <p:cNvSpPr txBox="1">
              <a:spLocks noChangeArrowheads="1"/>
            </p:cNvSpPr>
            <p:nvPr/>
          </p:nvSpPr>
          <p:spPr bwMode="auto">
            <a:xfrm rot="3145204">
              <a:off x="5449265" y="1965966"/>
              <a:ext cx="11816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</a:rPr>
                <a:t>Weathering &amp;</a:t>
              </a:r>
              <a:br>
                <a:rPr lang="en-US" sz="1200" b="1">
                  <a:solidFill>
                    <a:srgbClr val="000000"/>
                  </a:solidFill>
                </a:rPr>
              </a:br>
              <a:r>
                <a:rPr lang="en-US" sz="1200" b="1">
                  <a:solidFill>
                    <a:srgbClr val="000000"/>
                  </a:solidFill>
                </a:rPr>
                <a:t> Erosion</a:t>
              </a:r>
            </a:p>
          </p:txBody>
        </p:sp>
        <p:sp>
          <p:nvSpPr>
            <p:cNvPr id="122891" name="TextBox 9"/>
            <p:cNvSpPr txBox="1">
              <a:spLocks noChangeArrowheads="1"/>
            </p:cNvSpPr>
            <p:nvPr/>
          </p:nvSpPr>
          <p:spPr bwMode="auto">
            <a:xfrm rot="-4462318">
              <a:off x="6515984" y="4508643"/>
              <a:ext cx="133667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</a:rPr>
                <a:t>Compaction</a:t>
              </a:r>
              <a:br>
                <a:rPr lang="en-US" sz="1200" b="1">
                  <a:solidFill>
                    <a:srgbClr val="000000"/>
                  </a:solidFill>
                </a:rPr>
              </a:br>
              <a:r>
                <a:rPr lang="en-US" sz="1200" b="1">
                  <a:solidFill>
                    <a:srgbClr val="000000"/>
                  </a:solidFill>
                </a:rPr>
                <a:t>&amp; Cementation</a:t>
              </a:r>
            </a:p>
          </p:txBody>
        </p:sp>
        <p:sp>
          <p:nvSpPr>
            <p:cNvPr id="122892" name="TextBox 10"/>
            <p:cNvSpPr txBox="1">
              <a:spLocks noChangeArrowheads="1"/>
            </p:cNvSpPr>
            <p:nvPr/>
          </p:nvSpPr>
          <p:spPr bwMode="auto">
            <a:xfrm rot="-3597496">
              <a:off x="2300869" y="3064381"/>
              <a:ext cx="19875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Heat &amp; Pressure</a:t>
              </a:r>
            </a:p>
          </p:txBody>
        </p:sp>
        <p:sp>
          <p:nvSpPr>
            <p:cNvPr id="122893" name="TextBox 11"/>
            <p:cNvSpPr txBox="1">
              <a:spLocks noChangeArrowheads="1"/>
            </p:cNvSpPr>
            <p:nvPr/>
          </p:nvSpPr>
          <p:spPr bwMode="auto">
            <a:xfrm rot="838714">
              <a:off x="3327000" y="5387275"/>
              <a:ext cx="19875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Heat &amp; Pressure</a:t>
              </a:r>
            </a:p>
          </p:txBody>
        </p:sp>
        <p:sp>
          <p:nvSpPr>
            <p:cNvPr id="122894" name="TextBox 12"/>
            <p:cNvSpPr txBox="1">
              <a:spLocks noChangeArrowheads="1"/>
            </p:cNvSpPr>
            <p:nvPr/>
          </p:nvSpPr>
          <p:spPr bwMode="auto">
            <a:xfrm rot="-2094894">
              <a:off x="2041383" y="1219860"/>
              <a:ext cx="1191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Cooling</a:t>
              </a:r>
            </a:p>
          </p:txBody>
        </p:sp>
      </p:grpSp>
      <p:sp>
        <p:nvSpPr>
          <p:cNvPr id="122883" name="TextBox 2"/>
          <p:cNvSpPr txBox="1">
            <a:spLocks noChangeArrowheads="1"/>
          </p:cNvSpPr>
          <p:nvPr/>
        </p:nvSpPr>
        <p:spPr bwMode="auto">
          <a:xfrm>
            <a:off x="228600" y="6411913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hlinkClick r:id="rId3"/>
              </a:rPr>
              <a:t>Rock Cycle Animation from Prentice Hall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28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85725"/>
            <a:ext cx="2844800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9442"/>
            <a:ext cx="5410200" cy="22050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process in the Rock Cycle is similar to chewing gum?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3352800"/>
            <a:ext cx="8458200" cy="28956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partner, come up with an analogy for compacting of sediment. What about weathering and erosion?</a:t>
            </a:r>
          </a:p>
        </p:txBody>
      </p:sp>
      <p:pic>
        <p:nvPicPr>
          <p:cNvPr id="123909" name="Picture 5" descr="boy animated GIF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98" y="533090"/>
            <a:ext cx="2743200" cy="23561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Ride the Rock Cycle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Shuffle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Formative Assessment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Sugar Rock Cycle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Wheel Cycle</a:t>
            </a:r>
          </a:p>
          <a:p>
            <a:pPr>
              <a:defRPr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Crayon Rock Cycle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Roundabout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Vocabulary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/>
          <a:lstStyle/>
          <a:p>
            <a:pPr algn="ctr">
              <a:defRPr/>
            </a:pPr>
            <a:r>
              <a:rPr sz="66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Activities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286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Study Jams: 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</a:b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Rock Cycle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42900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hlinkClick r:id="rId4"/>
              </a:rPr>
              <a:t>Rock Cycle Song</a:t>
            </a:r>
            <a:endParaRPr lang="en-US" sz="7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8216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579926"/>
              </p:ext>
            </p:extLst>
          </p:nvPr>
        </p:nvGraphicFramePr>
        <p:xfrm>
          <a:off x="2286000" y="457200"/>
          <a:ext cx="4724400" cy="6113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86132" imgH="5029200" progId="AcroExch.Document.11">
                  <p:embed/>
                </p:oleObj>
              </mc:Choice>
              <mc:Fallback>
                <p:oleObj name="Acrobat Document" r:id="rId2" imgW="3886132" imgH="502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0" y="457200"/>
                        <a:ext cx="4724400" cy="6113929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1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7844" y="533400"/>
            <a:ext cx="8305800" cy="2743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would be some of the natural processes on or inside the Earth that you have already learned about?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97844" y="3733800"/>
            <a:ext cx="8305800" cy="28194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600" b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and Pressure are two processes you have learned, but there are many others we will examine as well.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1921</TotalTime>
  <Words>1245</Words>
  <Application>Microsoft Office PowerPoint</Application>
  <PresentationFormat>On-screen Show (4:3)</PresentationFormat>
  <Paragraphs>190</Paragraphs>
  <Slides>89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4" baseType="lpstr">
      <vt:lpstr>Arial</vt:lpstr>
      <vt:lpstr>Calibri</vt:lpstr>
      <vt:lpstr>Constantia</vt:lpstr>
      <vt:lpstr>Wingdings 2</vt:lpstr>
      <vt:lpstr>Paper</vt:lpstr>
      <vt:lpstr>1_Paper</vt:lpstr>
      <vt:lpstr>2_Paper</vt:lpstr>
      <vt:lpstr>3_Paper</vt:lpstr>
      <vt:lpstr>4_Paper</vt:lpstr>
      <vt:lpstr>5_Paper</vt:lpstr>
      <vt:lpstr>6_Paper</vt:lpstr>
      <vt:lpstr>7_Paper</vt:lpstr>
      <vt:lpstr>8_Paper</vt:lpstr>
      <vt:lpstr>9_Paper</vt:lpstr>
      <vt:lpstr>Acrobat Document</vt:lpstr>
      <vt:lpstr>Essential Question: What is the composition of rocks and how are they formed?</vt:lpstr>
      <vt:lpstr>With a partner, describe the differences in the three rocks below.</vt:lpstr>
      <vt:lpstr>Use the Graphic Organizer  to take Notes</vt:lpstr>
      <vt:lpstr>Rocks are mixtures of minerals, rock fragments, organic matter, or other natural materials.</vt:lpstr>
      <vt:lpstr>PowerPoint Presentation</vt:lpstr>
      <vt:lpstr>PowerPoint Presentation</vt:lpstr>
      <vt:lpstr>Composition of Rocks</vt:lpstr>
      <vt:lpstr>Mineral:  Naturally Occurring</vt:lpstr>
      <vt:lpstr>What would be some of the natural processes on or inside the Earth that you have already learned about?</vt:lpstr>
      <vt:lpstr>Mineral:  Inorganic</vt:lpstr>
      <vt:lpstr>Mineral:  Solid with definite chemical composition and orderly arrangement of atoms</vt:lpstr>
      <vt:lpstr>Designing Minerals with Legos Demonstration</vt:lpstr>
      <vt:lpstr>Mineral or Not? Activity</vt:lpstr>
      <vt:lpstr>Questions to ask yourself when determining if an item is a mineral or not: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 answers are…</vt:lpstr>
      <vt:lpstr>How is a mineral similar to and different from a cake?</vt:lpstr>
      <vt:lpstr>Common Objects Made  of Minerals</vt:lpstr>
      <vt:lpstr>Minerals can be identified by physical properties:</vt:lpstr>
      <vt:lpstr>Sample Testing for Mineral Identification</vt:lpstr>
      <vt:lpstr>Mineral Identification Activity</vt:lpstr>
      <vt:lpstr>A Brief Introduction to Minerals  [10:21]</vt:lpstr>
      <vt:lpstr>Composition of Rocks</vt:lpstr>
      <vt:lpstr>Rocks are classified based on how they formed and their mineral composition.</vt:lpstr>
      <vt:lpstr>In comparing types of rocks, it is important to understand the term “mineral grain”.</vt:lpstr>
      <vt:lpstr>Igneous Rock</vt:lpstr>
      <vt:lpstr>PowerPoint Presentation</vt:lpstr>
      <vt:lpstr>PowerPoint Presentation</vt:lpstr>
      <vt:lpstr>PowerPoint Presentation</vt:lpstr>
      <vt:lpstr>PowerPoint Presentation</vt:lpstr>
      <vt:lpstr>Igneous Rock</vt:lpstr>
      <vt:lpstr>Examples of Igneous Rock</vt:lpstr>
      <vt:lpstr>Igneous Rock</vt:lpstr>
      <vt:lpstr>Has this ever happened to you? What caused the candy to do this?</vt:lpstr>
      <vt:lpstr>Metamorphic Rock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Metamorphic Rock</vt:lpstr>
      <vt:lpstr>PowerPoint Presentation</vt:lpstr>
      <vt:lpstr>PowerPoint Presentation</vt:lpstr>
      <vt:lpstr>Sedimentary Rock</vt:lpstr>
      <vt:lpstr>PowerPoint Presentation</vt:lpstr>
      <vt:lpstr>Sediment is loose particles of clay, sand, gravel, shells, plant pieces, etc.</vt:lpstr>
      <vt:lpstr>Sediments may be transported and deposited by moving wind, water, or ice.</vt:lpstr>
      <vt:lpstr>PowerPoint Presentation</vt:lpstr>
      <vt:lpstr>Formation of Sedimentary  Rock</vt:lpstr>
      <vt:lpstr>PowerPoint Presentation</vt:lpstr>
      <vt:lpstr>Examples of Sedimentary Rock</vt:lpstr>
      <vt:lpstr>Most fossils are located in sedimentary rock. Based on what you have learned so far about the three types of rock, turn to an elbow partner and discuss why.</vt:lpstr>
      <vt:lpstr>Unlike most igneous and metamorphic rocks, sedimentary rocks form at temperatures and pressures that do not destroy fossil remains.</vt:lpstr>
      <vt:lpstr>Types of  Rock  Sorting Activity</vt:lpstr>
      <vt:lpstr>Location of Igneous, Metamorphic, and Sedimentary Rock – Label your diagram </vt:lpstr>
      <vt:lpstr>PowerPoint Presentation</vt:lpstr>
      <vt:lpstr>PowerPoint Presentation</vt:lpstr>
      <vt:lpstr>PowerPoint Presentation</vt:lpstr>
      <vt:lpstr>PowerPoint Presentation</vt:lpstr>
      <vt:lpstr>Rock Cycle</vt:lpstr>
      <vt:lpstr>Use the Rock Cycle Diagram </vt:lpstr>
      <vt:lpstr>Let’s start with what you’ve learned so far…</vt:lpstr>
      <vt:lpstr>PowerPoint Presentation</vt:lpstr>
      <vt:lpstr>PowerPoint Presentation</vt:lpstr>
      <vt:lpstr>PowerPoint Presentation</vt:lpstr>
      <vt:lpstr>Now let’s examine more ways that rocks can change</vt:lpstr>
      <vt:lpstr>PowerPoint Presentation</vt:lpstr>
      <vt:lpstr>PowerPoint Presentation</vt:lpstr>
      <vt:lpstr>Read the Weathering &amp; Erosion Summary provided by the teacher.   When instructed,  turn to an elbow partner and take  turns describing  each process.</vt:lpstr>
      <vt:lpstr>PowerPoint Presentation</vt:lpstr>
      <vt:lpstr>PowerPoint Presentation</vt:lpstr>
      <vt:lpstr>PowerPoint Presentation</vt:lpstr>
      <vt:lpstr>PowerPoint Presentation</vt:lpstr>
      <vt:lpstr>Which process in the Rock Cycle is similar to chewing gum?</vt:lpstr>
      <vt:lpstr>Rock Cycle Activities</vt:lpstr>
      <vt:lpstr>Study Jams:  Rock Cycle</vt:lpstr>
      <vt:lpstr>PowerPoint Presentation</vt:lpstr>
    </vt:vector>
  </TitlesOfParts>
  <Company>Johnson &amp; Johnson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Minerals Study Guide  - part 1</dc:title>
  <dc:creator>Liz</dc:creator>
  <cp:lastModifiedBy>Edwards, Karen</cp:lastModifiedBy>
  <cp:revision>132</cp:revision>
  <dcterms:created xsi:type="dcterms:W3CDTF">2009-02-16T18:15:24Z</dcterms:created>
  <dcterms:modified xsi:type="dcterms:W3CDTF">2025-01-07T05:13:17Z</dcterms:modified>
</cp:coreProperties>
</file>